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7" r:id="rId2"/>
    <p:sldId id="259" r:id="rId3"/>
    <p:sldId id="260" r:id="rId4"/>
    <p:sldId id="261" r:id="rId5"/>
    <p:sldId id="258" r:id="rId6"/>
    <p:sldId id="262" r:id="rId7"/>
    <p:sldId id="263" r:id="rId8"/>
    <p:sldId id="265" r:id="rId9"/>
    <p:sldId id="266" r:id="rId10"/>
    <p:sldId id="268" r:id="rId11"/>
    <p:sldId id="269" r:id="rId12"/>
    <p:sldId id="270" r:id="rId13"/>
    <p:sldId id="271" r:id="rId14"/>
    <p:sldId id="272" r:id="rId15"/>
    <p:sldId id="273" r:id="rId16"/>
    <p:sldId id="274" r:id="rId17"/>
    <p:sldId id="275" r:id="rId18"/>
    <p:sldId id="276" r:id="rId1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0" autoAdjust="0"/>
    <p:restoredTop sz="94718" autoAdjust="0"/>
  </p:normalViewPr>
  <p:slideViewPr>
    <p:cSldViewPr>
      <p:cViewPr varScale="1">
        <p:scale>
          <a:sx n="66" d="100"/>
          <a:sy n="66" d="100"/>
        </p:scale>
        <p:origin x="-540"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894CAF-A15F-44EA-93D3-5C57283A0A2E}" type="datetimeFigureOut">
              <a:rPr lang="fr-FR" smtClean="0"/>
              <a:pPr/>
              <a:t>11/03/2020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9CC61E-D07C-41E1-8AD3-C29D9041F9DD}"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3A7C36B5-DCA9-43C6-9EBB-065DAF46BB66}" type="datetimeFigureOut">
              <a:rPr lang="fr-FR" smtClean="0"/>
              <a:pPr/>
              <a:t>11/03/2020</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754C07A-9E7A-4411-B8DC-B0B64A58870C}" type="slidenum">
              <a:rPr lang="fr-FR" smtClean="0"/>
              <a:pPr/>
              <a:t>‹N°›</a:t>
            </a:fld>
            <a:endParaRPr lang="fr-F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A7C36B5-DCA9-43C6-9EBB-065DAF46BB66}" type="datetimeFigureOut">
              <a:rPr lang="fr-FR" smtClean="0"/>
              <a:pPr/>
              <a:t>11/03/2020</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754C07A-9E7A-4411-B8DC-B0B64A58870C}" type="slidenum">
              <a:rPr lang="fr-FR" smtClean="0"/>
              <a:pPr/>
              <a:t>‹N°›</a:t>
            </a:fld>
            <a:endParaRPr lang="fr-F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A7C36B5-DCA9-43C6-9EBB-065DAF46BB66}" type="datetimeFigureOut">
              <a:rPr lang="fr-FR" smtClean="0"/>
              <a:pPr/>
              <a:t>11/03/2020</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754C07A-9E7A-4411-B8DC-B0B64A58870C}" type="slidenum">
              <a:rPr lang="fr-FR" smtClean="0"/>
              <a:pPr/>
              <a:t>‹N°›</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A7C36B5-DCA9-43C6-9EBB-065DAF46BB66}" type="datetimeFigureOut">
              <a:rPr lang="fr-FR" smtClean="0"/>
              <a:pPr/>
              <a:t>11/03/2020</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754C07A-9E7A-4411-B8DC-B0B64A58870C}" type="slidenum">
              <a:rPr lang="fr-FR" smtClean="0"/>
              <a:pPr/>
              <a:t>‹N°›</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3A7C36B5-DCA9-43C6-9EBB-065DAF46BB66}" type="datetimeFigureOut">
              <a:rPr lang="fr-FR" smtClean="0"/>
              <a:pPr/>
              <a:t>11/03/2020</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754C07A-9E7A-4411-B8DC-B0B64A58870C}" type="slidenum">
              <a:rPr lang="fr-FR" smtClean="0"/>
              <a:pPr/>
              <a:t>‹N°›</a:t>
            </a:fld>
            <a:endParaRPr lang="fr-F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3A7C36B5-DCA9-43C6-9EBB-065DAF46BB66}" type="datetimeFigureOut">
              <a:rPr lang="fr-FR" smtClean="0"/>
              <a:pPr/>
              <a:t>11/03/2020</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1754C07A-9E7A-4411-B8DC-B0B64A58870C}" type="slidenum">
              <a:rPr lang="fr-FR" smtClean="0"/>
              <a:pPr/>
              <a:t>‹N°›</a:t>
            </a:fld>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3A7C36B5-DCA9-43C6-9EBB-065DAF46BB66}" type="datetimeFigureOut">
              <a:rPr lang="fr-FR" smtClean="0"/>
              <a:pPr/>
              <a:t>11/03/2020</a:t>
            </a:fld>
            <a:endParaRPr lang="fr-FR" dirty="0"/>
          </a:p>
        </p:txBody>
      </p:sp>
      <p:sp>
        <p:nvSpPr>
          <p:cNvPr id="8" name="Espace réservé du pied de page 7"/>
          <p:cNvSpPr>
            <a:spLocks noGrp="1"/>
          </p:cNvSpPr>
          <p:nvPr>
            <p:ph type="ftr" sz="quarter" idx="11"/>
          </p:nvPr>
        </p:nvSpPr>
        <p:spPr/>
        <p:txBody>
          <a:bodyPr/>
          <a:lstStyle/>
          <a:p>
            <a:endParaRPr lang="fr-FR" dirty="0"/>
          </a:p>
        </p:txBody>
      </p:sp>
      <p:sp>
        <p:nvSpPr>
          <p:cNvPr id="9" name="Espace réservé du numéro de diapositive 8"/>
          <p:cNvSpPr>
            <a:spLocks noGrp="1"/>
          </p:cNvSpPr>
          <p:nvPr>
            <p:ph type="sldNum" sz="quarter" idx="12"/>
          </p:nvPr>
        </p:nvSpPr>
        <p:spPr/>
        <p:txBody>
          <a:bodyPr/>
          <a:lstStyle/>
          <a:p>
            <a:fld id="{1754C07A-9E7A-4411-B8DC-B0B64A58870C}" type="slidenum">
              <a:rPr lang="fr-FR" smtClean="0"/>
              <a:pPr/>
              <a:t>‹N°›</a:t>
            </a:fld>
            <a:endParaRPr lang="fr-F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3A7C36B5-DCA9-43C6-9EBB-065DAF46BB66}" type="datetimeFigureOut">
              <a:rPr lang="fr-FR" smtClean="0"/>
              <a:pPr/>
              <a:t>11/03/2020</a:t>
            </a:fld>
            <a:endParaRPr lang="fr-FR" dirty="0"/>
          </a:p>
        </p:txBody>
      </p:sp>
      <p:sp>
        <p:nvSpPr>
          <p:cNvPr id="4" name="Espace réservé du pied de page 3"/>
          <p:cNvSpPr>
            <a:spLocks noGrp="1"/>
          </p:cNvSpPr>
          <p:nvPr>
            <p:ph type="ftr" sz="quarter" idx="11"/>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1754C07A-9E7A-4411-B8DC-B0B64A58870C}"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A7C36B5-DCA9-43C6-9EBB-065DAF46BB66}" type="datetimeFigureOut">
              <a:rPr lang="fr-FR" smtClean="0"/>
              <a:pPr/>
              <a:t>11/03/2020</a:t>
            </a:fld>
            <a:endParaRPr lang="fr-FR" dirty="0"/>
          </a:p>
        </p:txBody>
      </p:sp>
      <p:sp>
        <p:nvSpPr>
          <p:cNvPr id="3" name="Espace réservé du pied de page 2"/>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1754C07A-9E7A-4411-B8DC-B0B64A58870C}" type="slidenum">
              <a:rPr lang="fr-FR" smtClean="0"/>
              <a:pPr/>
              <a:t>‹N°›</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A7C36B5-DCA9-43C6-9EBB-065DAF46BB66}" type="datetimeFigureOut">
              <a:rPr lang="fr-FR" smtClean="0"/>
              <a:pPr/>
              <a:t>11/03/2020</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1754C07A-9E7A-4411-B8DC-B0B64A58870C}" type="slidenum">
              <a:rPr lang="fr-FR" smtClean="0"/>
              <a:pPr/>
              <a:t>‹N°›</a:t>
            </a:fld>
            <a:endParaRPr lang="fr-F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A7C36B5-DCA9-43C6-9EBB-065DAF46BB66}" type="datetimeFigureOut">
              <a:rPr lang="fr-FR" smtClean="0"/>
              <a:pPr/>
              <a:t>11/03/2020</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1754C07A-9E7A-4411-B8DC-B0B64A58870C}" type="slidenum">
              <a:rPr lang="fr-FR" smtClean="0"/>
              <a:pPr/>
              <a:t>‹N°›</a:t>
            </a:fld>
            <a:endParaRPr lang="fr-F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7C36B5-DCA9-43C6-9EBB-065DAF46BB66}" type="datetimeFigureOut">
              <a:rPr lang="fr-FR" smtClean="0"/>
              <a:pPr/>
              <a:t>11/03/2020</a:t>
            </a:fld>
            <a:endParaRPr lang="fr-FR" dirty="0"/>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54C07A-9E7A-4411-B8DC-B0B64A58870C}" type="slidenum">
              <a:rPr lang="fr-FR" smtClean="0"/>
              <a:pPr/>
              <a:t>‹N°›</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fr.wikipedia.org/wiki/%C3%89tat-nation" TargetMode="External"/><Relationship Id="rId2" Type="http://schemas.openxmlformats.org/officeDocument/2006/relationships/hyperlink" Target="https://fr.wikipedia.org/wiki/G%C3%A9opolitique"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fr.wikipedia.org/wiki/Espace_(sciences_sociales)" TargetMode="External"/><Relationship Id="rId2" Type="http://schemas.openxmlformats.org/officeDocument/2006/relationships/hyperlink" Target="https://fr.wikipedia.org/wiki/G%C3%A9ographie_culturelle"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fr.wikipedia.org/wiki/Paradigme" TargetMode="External"/><Relationship Id="rId2" Type="http://schemas.openxmlformats.org/officeDocument/2006/relationships/hyperlink" Target="https://fr.wikipedia.org/wiki/Concept_(philosophie)"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fr.wikipedia.org/wiki/G%C3%A9ographie_politiqu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55576" y="188640"/>
            <a:ext cx="7467600" cy="724942"/>
          </a:xfrm>
        </p:spPr>
        <p:txBody>
          <a:bodyPr/>
          <a:lstStyle/>
          <a:p>
            <a:pPr lvl="1" algn="ctr" rtl="0">
              <a:spcBef>
                <a:spcPct val="0"/>
              </a:spcBef>
            </a:pPr>
            <a:r>
              <a:rPr lang="fr-FR" sz="2500" b="1" cap="small" dirty="0">
                <a:solidFill>
                  <a:schemeClr val="accent1">
                    <a:lumMod val="75000"/>
                  </a:schemeClr>
                </a:solidFill>
              </a:rPr>
              <a:t>4</a:t>
            </a:r>
            <a:r>
              <a:rPr lang="fr-FR" sz="2500" b="1" cap="small" dirty="0" smtClean="0">
                <a:solidFill>
                  <a:schemeClr val="accent1">
                    <a:lumMod val="75000"/>
                  </a:schemeClr>
                </a:solidFill>
              </a:rPr>
              <a:t>. Analyse du territoire touristique</a:t>
            </a:r>
            <a:endParaRPr lang="fr-FR" sz="2500" b="1" cap="small" dirty="0">
              <a:solidFill>
                <a:schemeClr val="accent1">
                  <a:lumMod val="75000"/>
                </a:schemeClr>
              </a:solidFill>
            </a:endParaRPr>
          </a:p>
        </p:txBody>
      </p:sp>
      <p:sp>
        <p:nvSpPr>
          <p:cNvPr id="3" name="Espace réservé du contenu 2"/>
          <p:cNvSpPr>
            <a:spLocks noGrp="1"/>
          </p:cNvSpPr>
          <p:nvPr>
            <p:ph sz="quarter" idx="1"/>
          </p:nvPr>
        </p:nvSpPr>
        <p:spPr>
          <a:xfrm>
            <a:off x="395536" y="764704"/>
            <a:ext cx="8147248" cy="5349208"/>
          </a:xfrm>
        </p:spPr>
        <p:txBody>
          <a:bodyPr>
            <a:normAutofit/>
          </a:bodyPr>
          <a:lstStyle/>
          <a:p>
            <a:pPr algn="just">
              <a:buNone/>
            </a:pPr>
            <a:r>
              <a:rPr lang="fr-FR" sz="2000" dirty="0" smtClean="0"/>
              <a:t>		</a:t>
            </a:r>
          </a:p>
          <a:p>
            <a:pPr algn="just">
              <a:buNone/>
            </a:pPr>
            <a:r>
              <a:rPr lang="fr-FR" sz="2000" dirty="0" smtClean="0"/>
              <a:t>		Cette unité didactique est une introduction à l’analyse territoriale en tant que méthode adaptée et nécessaire à l’identification et à l’évaluation des ressources touristiques. Cette analyse se fait de manière progressive par le biais de la présentation consécutive et complémentaire de concepts et d’instruments de travail considérés d’une utilité particulière. </a:t>
            </a:r>
          </a:p>
          <a:p>
            <a:pPr algn="just">
              <a:buNone/>
            </a:pPr>
            <a:r>
              <a:rPr lang="fr-FR" sz="2000" dirty="0" smtClean="0"/>
              <a:t>		Elle explique également comment élaborer et essayer de tirer parti d’une fiche-guide indépendante d’analyse des ressources territoriales afin d’étudier leur usage réel ou potentiel comme attrait touristique, ainsi que pour mesurer le degré de durabilité économique, environnementale et socioculturelle de leur exploitation. </a:t>
            </a:r>
          </a:p>
          <a:p>
            <a:pPr algn="just">
              <a:buNone/>
            </a:pPr>
            <a:r>
              <a:rPr lang="fr-FR" sz="2000" dirty="0" smtClean="0"/>
              <a:t>		Cette fiche, proposée comme guide, est développée étape par étape dans chaque module, et de manière complète dans le dernier.  </a:t>
            </a:r>
          </a:p>
        </p:txBody>
      </p:sp>
      <p:sp>
        <p:nvSpPr>
          <p:cNvPr id="4" name="Espace réservé du pied de page 13"/>
          <p:cNvSpPr>
            <a:spLocks noGrp="1"/>
          </p:cNvSpPr>
          <p:nvPr>
            <p:ph type="ftr" sz="quarter" idx="4294967295"/>
          </p:nvPr>
        </p:nvSpPr>
        <p:spPr>
          <a:xfrm>
            <a:off x="251520" y="0"/>
            <a:ext cx="8496944" cy="365125"/>
          </a:xfrm>
          <a:prstGeom prst="rect">
            <a:avLst/>
          </a:prstGeom>
        </p:spPr>
        <p:txBody>
          <a:bodyPr/>
          <a:lstStyle/>
          <a:p>
            <a:r>
              <a:rPr lang="fr-FR" dirty="0" smtClean="0"/>
              <a:t>Tourisme Durable et Patrimoine                                                                                                                    DUT- MDME</a:t>
            </a:r>
            <a:endParaRPr lang="fr-F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692696"/>
            <a:ext cx="8229600" cy="1143000"/>
          </a:xfrm>
        </p:spPr>
        <p:txBody>
          <a:bodyPr>
            <a:normAutofit/>
          </a:bodyPr>
          <a:lstStyle/>
          <a:p>
            <a:r>
              <a:rPr lang="fr-FR" sz="2200" b="1" dirty="0" smtClean="0"/>
              <a:t>Le territoire en géopolitique</a:t>
            </a:r>
            <a:r>
              <a:rPr lang="fr-FR" b="1" dirty="0" smtClean="0"/>
              <a:t/>
            </a:r>
            <a:br>
              <a:rPr lang="fr-FR" b="1" dirty="0" smtClean="0"/>
            </a:br>
            <a:endParaRPr lang="fr-FR" dirty="0"/>
          </a:p>
        </p:txBody>
      </p:sp>
      <p:sp>
        <p:nvSpPr>
          <p:cNvPr id="3" name="Espace réservé du contenu 2"/>
          <p:cNvSpPr>
            <a:spLocks noGrp="1"/>
          </p:cNvSpPr>
          <p:nvPr>
            <p:ph idx="1"/>
          </p:nvPr>
        </p:nvSpPr>
        <p:spPr/>
        <p:txBody>
          <a:bodyPr>
            <a:normAutofit/>
          </a:bodyPr>
          <a:lstStyle/>
          <a:p>
            <a:pPr algn="just">
              <a:buNone/>
            </a:pPr>
            <a:r>
              <a:rPr lang="fr-FR" sz="2000" dirty="0" smtClean="0"/>
              <a:t>		En </a:t>
            </a:r>
            <a:r>
              <a:rPr lang="fr-FR" sz="2000" dirty="0" smtClean="0">
                <a:hlinkClick r:id="rId2" tooltip="Géopolitique"/>
              </a:rPr>
              <a:t>géopolitique</a:t>
            </a:r>
            <a:r>
              <a:rPr lang="fr-FR" sz="2000" dirty="0" smtClean="0"/>
              <a:t>, le territoire désigne uniquement l'espace sur lequel un </a:t>
            </a:r>
            <a:r>
              <a:rPr lang="fr-FR" sz="2000" dirty="0" smtClean="0">
                <a:hlinkClick r:id="rId3" tooltip="État-nation"/>
              </a:rPr>
              <a:t>État-Nation</a:t>
            </a:r>
            <a:r>
              <a:rPr lang="fr-FR" sz="2000" dirty="0" smtClean="0"/>
              <a:t> exerce sa puissance. Dans ce sens, le territoire est directement relié à l'existence de l’État. </a:t>
            </a:r>
          </a:p>
          <a:p>
            <a:pPr algn="just">
              <a:buNone/>
            </a:pPr>
            <a:r>
              <a:rPr lang="fr-FR" sz="2000" dirty="0" smtClean="0"/>
              <a:t>		Ceci implique que l’État doit mettre en place un espace borné et reconnu, autant par la population résidente que par les autres États. Cette acceptation restrictive explique pourquoi on a pu prédire la fin des territoires : on entend par là la fin de l’État-Nation dans un contexte de globalisation généralisée.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3528" y="620688"/>
            <a:ext cx="8229600" cy="638944"/>
          </a:xfrm>
        </p:spPr>
        <p:txBody>
          <a:bodyPr>
            <a:normAutofit/>
          </a:bodyPr>
          <a:lstStyle/>
          <a:p>
            <a:r>
              <a:rPr lang="fr-FR" sz="2200" b="1" dirty="0" smtClean="0"/>
              <a:t>Le territoire en géographie culturelle</a:t>
            </a:r>
          </a:p>
        </p:txBody>
      </p:sp>
      <p:sp>
        <p:nvSpPr>
          <p:cNvPr id="3" name="Espace réservé du contenu 2"/>
          <p:cNvSpPr>
            <a:spLocks noGrp="1"/>
          </p:cNvSpPr>
          <p:nvPr>
            <p:ph idx="1"/>
          </p:nvPr>
        </p:nvSpPr>
        <p:spPr/>
        <p:txBody>
          <a:bodyPr>
            <a:normAutofit/>
          </a:bodyPr>
          <a:lstStyle/>
          <a:p>
            <a:pPr algn="just">
              <a:buNone/>
            </a:pPr>
            <a:r>
              <a:rPr lang="fr-FR" sz="2000" dirty="0" smtClean="0"/>
              <a:t>		En </a:t>
            </a:r>
            <a:r>
              <a:rPr lang="fr-FR" sz="2000" dirty="0" smtClean="0">
                <a:hlinkClick r:id="rId2" tooltip="Géographie culturelle"/>
              </a:rPr>
              <a:t>géographie culturelle</a:t>
            </a:r>
            <a:r>
              <a:rPr lang="fr-FR" sz="2000" dirty="0" smtClean="0"/>
              <a:t>, on aborde la notion de territoire en se focalisant sur sa dimension culturelle et sa dimension identitaire dans son rapport à l’</a:t>
            </a:r>
            <a:r>
              <a:rPr lang="fr-FR" sz="2000" dirty="0" smtClean="0">
                <a:hlinkClick r:id="rId3" tooltip="Espace (sciences sociales)"/>
              </a:rPr>
              <a:t>espace</a:t>
            </a:r>
            <a:r>
              <a:rPr lang="fr-FR" sz="2000" dirty="0" smtClean="0"/>
              <a:t>. Autrement dit, le territoire peut être lié à l'identité culturelle des populations l'habitant et ayant une emprise sur sa gestion ou encore aux représentations que l'on s'en fait. </a:t>
            </a:r>
          </a:p>
          <a:p>
            <a:pPr algn="just">
              <a:buNone/>
            </a:pPr>
            <a:r>
              <a:rPr lang="fr-FR" sz="2000" dirty="0" smtClean="0"/>
              <a:t>		Par exemple, le territoire tibétain est considéré comme tel parce qu'il a été marqué par la culture et la population tibétaine (paysages, monuments, etc.). Malgré le fait qu'il soit aujourd'hui sous domination chinoise, il est dans ce sens tout à fait pertinent de parler de territoire tibétain.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692696"/>
            <a:ext cx="8229600" cy="692696"/>
          </a:xfrm>
        </p:spPr>
        <p:txBody>
          <a:bodyPr>
            <a:normAutofit/>
          </a:bodyPr>
          <a:lstStyle/>
          <a:p>
            <a:pPr indent="811213" algn="l"/>
            <a:r>
              <a:rPr lang="fr-FR" sz="2000" b="1" dirty="0" smtClean="0">
                <a:solidFill>
                  <a:schemeClr val="tx2">
                    <a:lumMod val="50000"/>
                  </a:schemeClr>
                </a:solidFill>
                <a:latin typeface="+mn-lt"/>
                <a:ea typeface="+mn-ea"/>
                <a:cs typeface="+mn-cs"/>
              </a:rPr>
              <a:t>2. Le territoire : nature et culture </a:t>
            </a:r>
          </a:p>
        </p:txBody>
      </p:sp>
      <p:sp>
        <p:nvSpPr>
          <p:cNvPr id="3" name="Espace réservé du contenu 2"/>
          <p:cNvSpPr>
            <a:spLocks noGrp="1"/>
          </p:cNvSpPr>
          <p:nvPr>
            <p:ph idx="1"/>
          </p:nvPr>
        </p:nvSpPr>
        <p:spPr>
          <a:xfrm>
            <a:off x="467544" y="1484784"/>
            <a:ext cx="8229600" cy="4525963"/>
          </a:xfrm>
        </p:spPr>
        <p:txBody>
          <a:bodyPr>
            <a:normAutofit/>
          </a:bodyPr>
          <a:lstStyle/>
          <a:p>
            <a:pPr marL="722313" indent="-368300" algn="just"/>
            <a:r>
              <a:rPr lang="fr-FR" sz="2000" dirty="0" smtClean="0"/>
              <a:t>Le territoire est historique et dynamique: il possède une dimension temporelle;</a:t>
            </a:r>
          </a:p>
          <a:p>
            <a:pPr marL="722313" indent="-368300" algn="just"/>
            <a:r>
              <a:rPr lang="fr-FR" sz="2000" dirty="0" smtClean="0"/>
              <a:t>Le territoire c’est ce qui est visible et invisible; ce qui est tangible et intangible; </a:t>
            </a:r>
          </a:p>
          <a:p>
            <a:pPr marL="722313" indent="-368300" algn="just"/>
            <a:r>
              <a:rPr lang="fr-FR" sz="2000" dirty="0" smtClean="0"/>
              <a:t>Le territoire est aussi une marque d’identité;</a:t>
            </a:r>
          </a:p>
          <a:p>
            <a:pPr marL="722313" indent="-368300" algn="just"/>
            <a:r>
              <a:rPr lang="fr-FR" sz="2000" dirty="0" smtClean="0"/>
              <a:t>Un territoire peut être perçu de plusieurs façons;</a:t>
            </a:r>
          </a:p>
          <a:p>
            <a:pPr marL="722313" indent="-368300" algn="just"/>
            <a:r>
              <a:rPr lang="fr-FR" sz="2000" dirty="0" smtClean="0"/>
              <a:t>Un territoire protégés/ territoire non protégés;</a:t>
            </a:r>
          </a:p>
          <a:p>
            <a:pPr marL="722313" indent="-368300" algn="just"/>
            <a:r>
              <a:rPr lang="fr-FR" sz="2000" dirty="0" smtClean="0"/>
              <a:t>Le territoire en tant que ressources économiques;</a:t>
            </a:r>
          </a:p>
          <a:p>
            <a:pPr marL="722313" indent="-368300" algn="just"/>
            <a:r>
              <a:rPr lang="fr-FR" sz="2000" dirty="0" smtClean="0"/>
              <a:t>Le territoire, c’est un patrimoine.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620688"/>
            <a:ext cx="8229600" cy="692696"/>
          </a:xfrm>
        </p:spPr>
        <p:txBody>
          <a:bodyPr>
            <a:normAutofit/>
          </a:bodyPr>
          <a:lstStyle/>
          <a:p>
            <a:pPr indent="811213" algn="l"/>
            <a:r>
              <a:rPr lang="fr-FR" sz="2000" b="1" dirty="0" smtClean="0">
                <a:solidFill>
                  <a:schemeClr val="tx2">
                    <a:lumMod val="50000"/>
                  </a:schemeClr>
                </a:solidFill>
                <a:latin typeface="+mn-lt"/>
                <a:ea typeface="+mn-ea"/>
                <a:cs typeface="+mn-cs"/>
              </a:rPr>
              <a:t>3. Le territoire, c’est un patrimoine</a:t>
            </a:r>
          </a:p>
        </p:txBody>
      </p:sp>
      <p:sp>
        <p:nvSpPr>
          <p:cNvPr id="3" name="Espace réservé du contenu 2"/>
          <p:cNvSpPr>
            <a:spLocks noGrp="1"/>
          </p:cNvSpPr>
          <p:nvPr>
            <p:ph idx="1"/>
          </p:nvPr>
        </p:nvSpPr>
        <p:spPr>
          <a:xfrm>
            <a:off x="827584" y="1484784"/>
            <a:ext cx="7869560" cy="4525963"/>
          </a:xfrm>
        </p:spPr>
        <p:txBody>
          <a:bodyPr>
            <a:normAutofit/>
          </a:bodyPr>
          <a:lstStyle/>
          <a:p>
            <a:pPr marL="0" indent="354013" algn="just"/>
            <a:r>
              <a:rPr lang="fr-FR" sz="2400" dirty="0" smtClean="0"/>
              <a:t>En termes généreux, le patrimoine peut être défini comme l’ensemble de ce qui constitue l’héritage, le legs, reçu des générations su passé; de plus compte-tente la valeur qui lui est attribuée, nous désirons qu’il demeure partie intégrante de ce bien collectif, non seulement dans le présent, mais aussi dans le futur, c’est-à-dire qu’il puisse continuer à être transmis.</a:t>
            </a:r>
          </a:p>
          <a:p>
            <a:pPr marL="0" indent="354013" algn="just"/>
            <a:r>
              <a:rPr lang="fr-FR" sz="2400" dirty="0" smtClean="0"/>
              <a:t>Le patrimoine doit être identifié connu et préservé et constitue l’héritage ou le legs que les générations se transfèrent de l’une à l’autre, en fonction de la valeur que lui accorde chaque société. </a:t>
            </a:r>
          </a:p>
          <a:p>
            <a:pPr marL="0" indent="354013" algn="just"/>
            <a:endParaRPr lang="fr-FR" sz="2000"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27584" y="908720"/>
            <a:ext cx="7509520" cy="5040560"/>
          </a:xfrm>
        </p:spPr>
        <p:txBody>
          <a:bodyPr>
            <a:normAutofit/>
          </a:bodyPr>
          <a:lstStyle/>
          <a:p>
            <a:pPr marL="0" indent="354013" algn="just"/>
            <a:r>
              <a:rPr lang="fr-FR" sz="2000" dirty="0" smtClean="0"/>
              <a:t>Depuis la perspective de la durabilité et le tourisme, le concept de patrimoine est d’un grand intérêt et d’une grande utilité. Face à la destruction et à la disparition, se trouve la culture de la conservation, de la préservation d’un élément que l’on considère précieux et qui  peut être menacé, soumis à desquelles il est difficile de revenir en arrière. </a:t>
            </a:r>
          </a:p>
          <a:p>
            <a:pPr marL="0" indent="354013" algn="just"/>
            <a:r>
              <a:rPr lang="fr-FR" sz="2000" dirty="0" smtClean="0"/>
              <a:t>Le citoyen a le droit de connaitre le territoire. Ainsi, les autorités territoriales ont le devoir de protéger le territoire et le girer de manière durable. </a:t>
            </a:r>
          </a:p>
          <a:p>
            <a:pPr marL="0" indent="354013" algn="just"/>
            <a:r>
              <a:rPr lang="fr-FR" sz="2000" dirty="0" smtClean="0"/>
              <a:t>Il est important que la culture territoriale s’étende à tous les secteurs de la population, et cela créera probablement une citoyenneté plus responsable et respectueuses, non seulement au regard de ce qui appartient mais aussi de ce qui lui appartient pas, lorsqu'elle voyage en d’autre lieux.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620688"/>
            <a:ext cx="8229600" cy="692696"/>
          </a:xfrm>
        </p:spPr>
        <p:txBody>
          <a:bodyPr>
            <a:normAutofit/>
          </a:bodyPr>
          <a:lstStyle/>
          <a:p>
            <a:pPr indent="811213"/>
            <a:r>
              <a:rPr lang="fr-FR" sz="2400" b="1" dirty="0" smtClean="0">
                <a:solidFill>
                  <a:schemeClr val="tx2">
                    <a:lumMod val="50000"/>
                  </a:schemeClr>
                </a:solidFill>
                <a:latin typeface="+mn-lt"/>
                <a:ea typeface="+mn-ea"/>
                <a:cs typeface="+mn-cs"/>
              </a:rPr>
              <a:t>a. L’analyse du territoire </a:t>
            </a:r>
            <a:endParaRPr lang="fr-FR" sz="2400" b="1" dirty="0" smtClean="0">
              <a:solidFill>
                <a:schemeClr val="tx2">
                  <a:lumMod val="50000"/>
                </a:schemeClr>
              </a:solidFill>
              <a:latin typeface="+mn-lt"/>
              <a:ea typeface="+mn-ea"/>
              <a:cs typeface="+mn-cs"/>
            </a:endParaRPr>
          </a:p>
        </p:txBody>
      </p:sp>
      <p:sp>
        <p:nvSpPr>
          <p:cNvPr id="3" name="Espace réservé du contenu 2"/>
          <p:cNvSpPr>
            <a:spLocks noGrp="1"/>
          </p:cNvSpPr>
          <p:nvPr>
            <p:ph idx="1"/>
          </p:nvPr>
        </p:nvSpPr>
        <p:spPr>
          <a:xfrm>
            <a:off x="827584" y="1484784"/>
            <a:ext cx="7869560" cy="4525963"/>
          </a:xfrm>
        </p:spPr>
        <p:txBody>
          <a:bodyPr>
            <a:normAutofit/>
          </a:bodyPr>
          <a:lstStyle/>
          <a:p>
            <a:pPr marL="0" indent="354013" algn="just"/>
            <a:r>
              <a:rPr lang="fr-FR" sz="2000" dirty="0" smtClean="0"/>
              <a:t>Dès le départ, il faut prendre en compte l’idée préliminaire qui expose que plus la connaissance d’un territoire donné est conséquente et détaillée, plus les possibilités de le mettre en valeur, de l’exploiter d’un point de vue touristique et de faire d’une manière durable seront importantes. Il semble donc recommandable d’investir</a:t>
            </a:r>
            <a:r>
              <a:rPr lang="fr-FR" sz="2000" dirty="0" smtClean="0"/>
              <a:t>, de façon raisonnable, du temps et des efforts pour connaître le territoire ainsi que pour enseigner à d’autres à le découvrir. De plus, il est possible de tirer des bénéfices économiques, sociaux et environnementaux. </a:t>
            </a:r>
          </a:p>
          <a:p>
            <a:pPr marL="0" indent="354013" algn="just"/>
            <a:r>
              <a:rPr lang="fr-FR" sz="2000" dirty="0" smtClean="0"/>
              <a:t>Un territoire peut s’analyser de manière très divers. D’ailleurs, l’idée serait d’additionner plusieurs d’entre elles. Dans tous les cas, au moment de procéder à son étude, il faut tenir compte des ressources disponible, du temps imparti, des sources d’information auxquelles on peut avoir recours ainsi que d’autres paramètres. </a:t>
            </a:r>
            <a:endParaRPr lang="fr-FR" sz="2000"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620688"/>
            <a:ext cx="8229600" cy="692696"/>
          </a:xfrm>
        </p:spPr>
        <p:txBody>
          <a:bodyPr>
            <a:normAutofit/>
          </a:bodyPr>
          <a:lstStyle/>
          <a:p>
            <a:pPr marL="0" indent="354013"/>
            <a:r>
              <a:rPr lang="fr-FR" sz="2000" b="1" dirty="0" smtClean="0"/>
              <a:t>Quel est le territoire objet de l’étude? </a:t>
            </a:r>
            <a:endParaRPr lang="fr-FR" sz="2000" b="1" dirty="0" smtClean="0"/>
          </a:p>
        </p:txBody>
      </p:sp>
      <p:sp>
        <p:nvSpPr>
          <p:cNvPr id="3" name="Espace réservé du contenu 2"/>
          <p:cNvSpPr>
            <a:spLocks noGrp="1"/>
          </p:cNvSpPr>
          <p:nvPr>
            <p:ph idx="1"/>
          </p:nvPr>
        </p:nvSpPr>
        <p:spPr>
          <a:xfrm>
            <a:off x="827584" y="1484784"/>
            <a:ext cx="7869560" cy="4525963"/>
          </a:xfrm>
        </p:spPr>
        <p:txBody>
          <a:bodyPr>
            <a:normAutofit/>
          </a:bodyPr>
          <a:lstStyle/>
          <a:p>
            <a:pPr marL="0" indent="354013" algn="just"/>
            <a:r>
              <a:rPr lang="fr-FR" sz="2400" dirty="0" smtClean="0"/>
              <a:t>Il est indispensable de tenter à identifier le territoire avec son identité: en commençant par indiquer son nom, éclairer se limites, ou bien frontières administratives, localisation géographique, mesure les dimension ou sa surface, etc.. </a:t>
            </a:r>
            <a:endParaRPr lang="fr-FR" sz="2400"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620688"/>
            <a:ext cx="8229600" cy="692696"/>
          </a:xfrm>
        </p:spPr>
        <p:txBody>
          <a:bodyPr>
            <a:normAutofit/>
          </a:bodyPr>
          <a:lstStyle/>
          <a:p>
            <a:pPr marL="0" indent="354013"/>
            <a:r>
              <a:rPr lang="fr-FR" sz="2000" b="1" dirty="0" smtClean="0"/>
              <a:t>Quels éléments faut-il étudier pour connaitre un territoire? </a:t>
            </a:r>
            <a:endParaRPr lang="fr-FR" sz="2000" b="1" dirty="0" smtClean="0"/>
          </a:p>
        </p:txBody>
      </p:sp>
      <p:sp>
        <p:nvSpPr>
          <p:cNvPr id="3" name="Espace réservé du contenu 2"/>
          <p:cNvSpPr>
            <a:spLocks noGrp="1"/>
          </p:cNvSpPr>
          <p:nvPr>
            <p:ph idx="1"/>
          </p:nvPr>
        </p:nvSpPr>
        <p:spPr>
          <a:xfrm>
            <a:off x="755576" y="1268760"/>
            <a:ext cx="7869560" cy="4525963"/>
          </a:xfrm>
        </p:spPr>
        <p:txBody>
          <a:bodyPr>
            <a:normAutofit/>
          </a:bodyPr>
          <a:lstStyle/>
          <a:p>
            <a:pPr marL="0" indent="354013" algn="just"/>
            <a:r>
              <a:rPr lang="fr-FR" sz="2000" dirty="0" smtClean="0"/>
              <a:t>Étudier directement un territoire dans son ensemble est assez compliqué.</a:t>
            </a:r>
          </a:p>
          <a:p>
            <a:pPr marL="0" indent="354013" algn="just"/>
            <a:endParaRPr lang="fr-FR" sz="2000" dirty="0" smtClean="0"/>
          </a:p>
        </p:txBody>
      </p:sp>
      <p:graphicFrame>
        <p:nvGraphicFramePr>
          <p:cNvPr id="4" name="Tableau 3"/>
          <p:cNvGraphicFramePr>
            <a:graphicFrameLocks noGrp="1"/>
          </p:cNvGraphicFramePr>
          <p:nvPr/>
        </p:nvGraphicFramePr>
        <p:xfrm>
          <a:off x="683568" y="2276872"/>
          <a:ext cx="7776864" cy="3205480"/>
        </p:xfrm>
        <a:graphic>
          <a:graphicData uri="http://schemas.openxmlformats.org/drawingml/2006/table">
            <a:tbl>
              <a:tblPr firstRow="1" bandRow="1">
                <a:tableStyleId>{5C22544A-7EE6-4342-B048-85BDC9FD1C3A}</a:tableStyleId>
              </a:tblPr>
              <a:tblGrid>
                <a:gridCol w="2808312"/>
                <a:gridCol w="4968552"/>
              </a:tblGrid>
              <a:tr h="370840">
                <a:tc>
                  <a:txBody>
                    <a:bodyPr/>
                    <a:lstStyle/>
                    <a:p>
                      <a:pPr algn="ctr"/>
                      <a:r>
                        <a:rPr lang="fr-FR" b="1" dirty="0" smtClean="0"/>
                        <a:t>Eléments Naturels</a:t>
                      </a:r>
                      <a:endParaRPr lang="fr-FR" b="1" dirty="0"/>
                    </a:p>
                  </a:txBody>
                  <a:tcPr/>
                </a:tc>
                <a:tc>
                  <a:txBody>
                    <a:bodyPr/>
                    <a:lstStyle/>
                    <a:p>
                      <a:pPr algn="ctr"/>
                      <a:r>
                        <a:rPr lang="fr-FR" b="1" dirty="0" smtClean="0"/>
                        <a:t>Eléments Socioculturels</a:t>
                      </a:r>
                      <a:r>
                        <a:rPr lang="fr-FR" b="1" baseline="0" dirty="0" smtClean="0"/>
                        <a:t> </a:t>
                      </a:r>
                      <a:endParaRPr lang="fr-FR" b="1" dirty="0"/>
                    </a:p>
                  </a:txBody>
                  <a:tcPr/>
                </a:tc>
              </a:tr>
              <a:tr h="370840">
                <a:tc>
                  <a:txBody>
                    <a:bodyPr/>
                    <a:lstStyle/>
                    <a:p>
                      <a:pPr algn="ctr"/>
                      <a:r>
                        <a:rPr lang="fr-FR" b="1" dirty="0" smtClean="0"/>
                        <a:t>Climat</a:t>
                      </a:r>
                    </a:p>
                    <a:p>
                      <a:pPr algn="ctr"/>
                      <a:r>
                        <a:rPr lang="fr-FR" b="1" dirty="0" smtClean="0"/>
                        <a:t>Relief</a:t>
                      </a:r>
                    </a:p>
                    <a:p>
                      <a:pPr algn="ctr"/>
                      <a:r>
                        <a:rPr lang="fr-FR" b="1" dirty="0" smtClean="0"/>
                        <a:t>Eaux </a:t>
                      </a:r>
                    </a:p>
                    <a:p>
                      <a:pPr algn="ctr"/>
                      <a:r>
                        <a:rPr lang="fr-FR" b="1" dirty="0" smtClean="0"/>
                        <a:t>Flore</a:t>
                      </a:r>
                    </a:p>
                    <a:p>
                      <a:pPr algn="ctr"/>
                      <a:r>
                        <a:rPr lang="fr-FR" b="1" dirty="0" smtClean="0"/>
                        <a:t>Faune</a:t>
                      </a:r>
                      <a:endParaRPr lang="fr-FR" b="1" dirty="0"/>
                    </a:p>
                  </a:txBody>
                  <a:tcPr/>
                </a:tc>
                <a:tc>
                  <a:txBody>
                    <a:bodyPr/>
                    <a:lstStyle/>
                    <a:p>
                      <a:pPr marL="0" indent="174625" algn="l"/>
                      <a:r>
                        <a:rPr lang="fr-FR" b="1" dirty="0" smtClean="0"/>
                        <a:t>Système politico-administratif</a:t>
                      </a:r>
                    </a:p>
                    <a:p>
                      <a:pPr marL="0" indent="174625" algn="l"/>
                      <a:r>
                        <a:rPr lang="fr-FR" b="1" dirty="0" smtClean="0"/>
                        <a:t>Législation</a:t>
                      </a:r>
                      <a:r>
                        <a:rPr lang="fr-FR" b="1" baseline="0" dirty="0" smtClean="0"/>
                        <a:t> élémentaire</a:t>
                      </a:r>
                    </a:p>
                    <a:p>
                      <a:pPr marL="0" indent="174625" algn="l"/>
                      <a:r>
                        <a:rPr lang="fr-FR" b="1" baseline="0" dirty="0" smtClean="0"/>
                        <a:t>Population </a:t>
                      </a:r>
                    </a:p>
                    <a:p>
                      <a:pPr marL="0" indent="174625" algn="l"/>
                      <a:r>
                        <a:rPr lang="fr-FR" b="1" baseline="0" dirty="0" smtClean="0"/>
                        <a:t>Activités économiques </a:t>
                      </a:r>
                    </a:p>
                    <a:p>
                      <a:pPr marL="0" indent="174625" algn="l"/>
                      <a:r>
                        <a:rPr lang="fr-FR" b="1" baseline="0" dirty="0" smtClean="0"/>
                        <a:t>Sources d’énergie</a:t>
                      </a:r>
                    </a:p>
                    <a:p>
                      <a:pPr marL="0" indent="174625" algn="l"/>
                      <a:r>
                        <a:rPr lang="fr-FR" b="1" baseline="0" dirty="0" smtClean="0"/>
                        <a:t>Infrastructures et chantiers publics</a:t>
                      </a:r>
                    </a:p>
                    <a:p>
                      <a:pPr marL="0" indent="174625" algn="l"/>
                      <a:r>
                        <a:rPr lang="fr-FR" b="1" baseline="0" dirty="0" smtClean="0"/>
                        <a:t>Réseaux de transports et communication</a:t>
                      </a:r>
                    </a:p>
                    <a:p>
                      <a:pPr marL="0" indent="174625" algn="l"/>
                      <a:r>
                        <a:rPr lang="fr-FR" b="1" baseline="0" dirty="0" smtClean="0"/>
                        <a:t>Services publics</a:t>
                      </a:r>
                    </a:p>
                    <a:p>
                      <a:pPr marL="0" indent="174625" algn="l"/>
                      <a:r>
                        <a:rPr lang="fr-FR" b="1" baseline="0" dirty="0" smtClean="0"/>
                        <a:t>Manifestations culturelles </a:t>
                      </a:r>
                    </a:p>
                    <a:p>
                      <a:pPr algn="ctr"/>
                      <a:endParaRPr lang="fr-FR" b="1" dirty="0"/>
                    </a:p>
                  </a:txBody>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620688"/>
            <a:ext cx="8229600" cy="692696"/>
          </a:xfrm>
        </p:spPr>
        <p:txBody>
          <a:bodyPr>
            <a:normAutofit/>
          </a:bodyPr>
          <a:lstStyle/>
          <a:p>
            <a:pPr marL="0" indent="354013"/>
            <a:r>
              <a:rPr lang="fr-FR" sz="2000" b="1" dirty="0" smtClean="0"/>
              <a:t>Sources d’information et méthodes d’obtention des données </a:t>
            </a:r>
            <a:endParaRPr lang="fr-FR" sz="2000" b="1" dirty="0" smtClean="0"/>
          </a:p>
        </p:txBody>
      </p:sp>
      <p:sp>
        <p:nvSpPr>
          <p:cNvPr id="3" name="Espace réservé du contenu 2"/>
          <p:cNvSpPr>
            <a:spLocks noGrp="1"/>
          </p:cNvSpPr>
          <p:nvPr>
            <p:ph idx="1"/>
          </p:nvPr>
        </p:nvSpPr>
        <p:spPr>
          <a:xfrm>
            <a:off x="827584" y="1484784"/>
            <a:ext cx="7869560" cy="4525963"/>
          </a:xfrm>
        </p:spPr>
        <p:txBody>
          <a:bodyPr>
            <a:normAutofit/>
          </a:bodyPr>
          <a:lstStyle/>
          <a:p>
            <a:pPr marL="0" indent="354013" algn="just"/>
            <a:r>
              <a:rPr lang="fr-FR" sz="2400" dirty="0" smtClean="0"/>
              <a:t>Elles peuvent </a:t>
            </a:r>
            <a:r>
              <a:rPr lang="fr-FR" sz="2400" dirty="0" err="1" smtClean="0"/>
              <a:t>etre</a:t>
            </a:r>
            <a:r>
              <a:rPr lang="fr-FR" sz="2400" dirty="0" smtClean="0"/>
              <a:t> de nature diverse et contenir des informations de différents types:  Orale, écrite, statistique, graphique, cartographique, </a:t>
            </a:r>
            <a:r>
              <a:rPr lang="fr-FR" sz="2400" dirty="0" err="1" smtClean="0"/>
              <a:t>etc</a:t>
            </a:r>
            <a:r>
              <a:rPr lang="fr-FR" sz="2400" dirty="0" smtClean="0"/>
              <a:t>… </a:t>
            </a:r>
          </a:p>
          <a:p>
            <a:pPr marL="0" indent="354013" algn="just"/>
            <a:r>
              <a:rPr lang="fr-FR" sz="2400" dirty="0" smtClean="0"/>
              <a:t>Il est possible aussi d’étudier de manière indirecte à travers de photographies, des cartes, des plans, des rapports des textes littéraires ou historiques. </a:t>
            </a:r>
          </a:p>
          <a:p>
            <a:pPr marL="0" indent="354013" algn="just"/>
            <a:r>
              <a:rPr lang="fr-FR" sz="2400" dirty="0" smtClean="0"/>
              <a:t>Il faut procéder à des travaux sur terrain. </a:t>
            </a:r>
            <a:endParaRPr lang="fr-FR" sz="24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55576" y="188640"/>
            <a:ext cx="7467600" cy="724942"/>
          </a:xfrm>
        </p:spPr>
        <p:txBody>
          <a:bodyPr/>
          <a:lstStyle/>
          <a:p>
            <a:pPr lvl="1" algn="ctr" rtl="0">
              <a:spcBef>
                <a:spcPct val="0"/>
              </a:spcBef>
            </a:pPr>
            <a:r>
              <a:rPr lang="fr-FR" sz="2500" b="1" cap="small" dirty="0">
                <a:solidFill>
                  <a:schemeClr val="accent1">
                    <a:lumMod val="75000"/>
                  </a:schemeClr>
                </a:solidFill>
              </a:rPr>
              <a:t>4</a:t>
            </a:r>
            <a:r>
              <a:rPr lang="fr-FR" sz="2500" b="1" cap="small" dirty="0" smtClean="0">
                <a:solidFill>
                  <a:schemeClr val="accent1">
                    <a:lumMod val="75000"/>
                  </a:schemeClr>
                </a:solidFill>
              </a:rPr>
              <a:t>. Analyse du territoire touristique</a:t>
            </a:r>
            <a:endParaRPr lang="fr-FR" sz="2500" b="1" cap="small" dirty="0">
              <a:solidFill>
                <a:schemeClr val="accent1">
                  <a:lumMod val="75000"/>
                </a:schemeClr>
              </a:solidFill>
            </a:endParaRPr>
          </a:p>
        </p:txBody>
      </p:sp>
      <p:sp>
        <p:nvSpPr>
          <p:cNvPr id="3" name="Espace réservé du contenu 2"/>
          <p:cNvSpPr>
            <a:spLocks noGrp="1"/>
          </p:cNvSpPr>
          <p:nvPr>
            <p:ph sz="quarter" idx="1"/>
          </p:nvPr>
        </p:nvSpPr>
        <p:spPr>
          <a:xfrm>
            <a:off x="457200" y="1124744"/>
            <a:ext cx="8147248" cy="5349208"/>
          </a:xfrm>
        </p:spPr>
        <p:txBody>
          <a:bodyPr>
            <a:normAutofit/>
          </a:bodyPr>
          <a:lstStyle/>
          <a:p>
            <a:pPr algn="just">
              <a:buNone/>
            </a:pPr>
            <a:r>
              <a:rPr lang="fr-FR" sz="2000" dirty="0" smtClean="0"/>
              <a:t>		</a:t>
            </a:r>
          </a:p>
          <a:p>
            <a:pPr algn="just">
              <a:buNone/>
            </a:pPr>
            <a:r>
              <a:rPr lang="fr-FR" sz="2000" dirty="0" smtClean="0"/>
              <a:t>		Par conséquent, tous les modèles sont étroitement liés entre eux, en commençant par la présentation de ce que l’on conçoit lorsque l’on parle de territoire pour s’achever par une analyse et un diagnostic complet des implications que suppose leur utilisation touristique à partir desquelles il est possible de dresser des conclusions et des lignes d’action à court terme. </a:t>
            </a:r>
          </a:p>
          <a:p>
            <a:pPr algn="just">
              <a:buNone/>
            </a:pPr>
            <a:r>
              <a:rPr lang="fr-FR" sz="2000" dirty="0" smtClean="0"/>
              <a:t>	a) Concepts clés: territoire et patrimoine;</a:t>
            </a:r>
          </a:p>
          <a:p>
            <a:pPr algn="just">
              <a:buNone/>
            </a:pPr>
            <a:r>
              <a:rPr lang="fr-FR" sz="2000" dirty="0" smtClean="0"/>
              <a:t>	b) Analyse du territoire;</a:t>
            </a:r>
          </a:p>
          <a:p>
            <a:pPr algn="just">
              <a:buNone/>
            </a:pPr>
            <a:r>
              <a:rPr lang="fr-FR" sz="2000" dirty="0" smtClean="0"/>
              <a:t>	c) Evaluation de l’importance touristique des éléments du territoire; </a:t>
            </a:r>
          </a:p>
          <a:p>
            <a:pPr algn="just">
              <a:buNone/>
            </a:pPr>
            <a:r>
              <a:rPr lang="fr-FR" sz="2000" dirty="0" smtClean="0"/>
              <a:t>	d) Analyse du degré de durabilité de l’usage touristique d’une ressource; </a:t>
            </a:r>
          </a:p>
          <a:p>
            <a:pPr algn="just">
              <a:buNone/>
            </a:pPr>
            <a:r>
              <a:rPr lang="fr-FR" sz="2000" dirty="0" smtClean="0"/>
              <a:t> 	e) Evaluation globale des ressources touristiques du territoire. </a:t>
            </a:r>
          </a:p>
          <a:p>
            <a:pPr algn="just">
              <a:buNone/>
            </a:pPr>
            <a:r>
              <a:rPr lang="fr-FR" sz="2000" dirty="0" smtClean="0"/>
              <a:t>		</a:t>
            </a:r>
          </a:p>
        </p:txBody>
      </p:sp>
      <p:sp>
        <p:nvSpPr>
          <p:cNvPr id="4" name="Espace réservé du pied de page 13"/>
          <p:cNvSpPr>
            <a:spLocks noGrp="1"/>
          </p:cNvSpPr>
          <p:nvPr>
            <p:ph type="ftr" sz="quarter" idx="4294967295"/>
          </p:nvPr>
        </p:nvSpPr>
        <p:spPr>
          <a:xfrm>
            <a:off x="251520" y="0"/>
            <a:ext cx="8496944" cy="365125"/>
          </a:xfrm>
          <a:prstGeom prst="rect">
            <a:avLst/>
          </a:prstGeom>
        </p:spPr>
        <p:txBody>
          <a:bodyPr/>
          <a:lstStyle/>
          <a:p>
            <a:r>
              <a:rPr lang="fr-FR" dirty="0" smtClean="0"/>
              <a:t>Tourisme Durable et Patrimoine                                                                                                                    DUT- MDME</a:t>
            </a:r>
            <a:endParaRPr lang="fr-F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55576" y="188640"/>
            <a:ext cx="7467600" cy="724942"/>
          </a:xfrm>
        </p:spPr>
        <p:txBody>
          <a:bodyPr/>
          <a:lstStyle/>
          <a:p>
            <a:pPr lvl="1" algn="ctr" rtl="0">
              <a:spcBef>
                <a:spcPct val="0"/>
              </a:spcBef>
            </a:pPr>
            <a:r>
              <a:rPr lang="fr-FR" sz="2500" b="1" cap="small" dirty="0">
                <a:solidFill>
                  <a:schemeClr val="accent1">
                    <a:lumMod val="75000"/>
                  </a:schemeClr>
                </a:solidFill>
              </a:rPr>
              <a:t>4</a:t>
            </a:r>
            <a:r>
              <a:rPr lang="fr-FR" sz="2500" b="1" cap="small" dirty="0" smtClean="0">
                <a:solidFill>
                  <a:schemeClr val="accent1">
                    <a:lumMod val="75000"/>
                  </a:schemeClr>
                </a:solidFill>
              </a:rPr>
              <a:t>. Analyse du territoire touristique</a:t>
            </a:r>
            <a:endParaRPr lang="fr-FR" sz="2500" b="1" cap="small" dirty="0">
              <a:solidFill>
                <a:schemeClr val="accent1">
                  <a:lumMod val="75000"/>
                </a:schemeClr>
              </a:solidFill>
            </a:endParaRPr>
          </a:p>
        </p:txBody>
      </p:sp>
      <p:sp>
        <p:nvSpPr>
          <p:cNvPr id="3" name="Espace réservé du contenu 2"/>
          <p:cNvSpPr>
            <a:spLocks noGrp="1"/>
          </p:cNvSpPr>
          <p:nvPr>
            <p:ph sz="quarter" idx="1"/>
          </p:nvPr>
        </p:nvSpPr>
        <p:spPr>
          <a:xfrm>
            <a:off x="457200" y="1124744"/>
            <a:ext cx="8147248" cy="5349208"/>
          </a:xfrm>
        </p:spPr>
        <p:txBody>
          <a:bodyPr>
            <a:normAutofit/>
          </a:bodyPr>
          <a:lstStyle/>
          <a:p>
            <a:pPr algn="just">
              <a:buNone/>
            </a:pPr>
            <a:r>
              <a:rPr lang="fr-FR" sz="2000" dirty="0" smtClean="0"/>
              <a:t>		</a:t>
            </a:r>
          </a:p>
          <a:p>
            <a:pPr algn="just">
              <a:buNone/>
            </a:pPr>
            <a:r>
              <a:rPr lang="fr-FR" sz="2000" dirty="0" smtClean="0"/>
              <a:t>		</a:t>
            </a:r>
            <a:r>
              <a:rPr lang="fr-FR" sz="2000" b="1" dirty="0" smtClean="0"/>
              <a:t>     Territoire 				Patrimoine </a:t>
            </a:r>
          </a:p>
          <a:p>
            <a:pPr algn="just">
              <a:buNone/>
            </a:pPr>
            <a:endParaRPr lang="fr-FR" sz="2000" b="1" dirty="0" smtClean="0"/>
          </a:p>
          <a:p>
            <a:pPr algn="just">
              <a:buNone/>
            </a:pPr>
            <a:r>
              <a:rPr lang="fr-FR" sz="2000" b="1" dirty="0" smtClean="0"/>
              <a:t>			    Naturels 	     Socioculturels </a:t>
            </a:r>
          </a:p>
          <a:p>
            <a:pPr algn="just">
              <a:buNone/>
            </a:pPr>
            <a:r>
              <a:rPr lang="fr-FR" sz="2000" b="1" dirty="0" smtClean="0"/>
              <a:t>			</a:t>
            </a:r>
          </a:p>
          <a:p>
            <a:pPr algn="just">
              <a:buNone/>
            </a:pPr>
            <a:r>
              <a:rPr lang="fr-FR" sz="2000" b="1" dirty="0" smtClean="0"/>
              <a:t>		         Fiche/ Inventaire des ressources territoires </a:t>
            </a:r>
          </a:p>
          <a:p>
            <a:pPr algn="just">
              <a:buNone/>
            </a:pPr>
            <a:endParaRPr lang="fr-FR" sz="2000" b="1" dirty="0" smtClean="0"/>
          </a:p>
          <a:p>
            <a:pPr algn="just">
              <a:buNone/>
            </a:pPr>
            <a:r>
              <a:rPr lang="fr-FR" sz="2000" b="1" dirty="0" smtClean="0"/>
              <a:t>Définition et description       Durabilité              Importance/usage touristique</a:t>
            </a:r>
          </a:p>
          <a:p>
            <a:pPr algn="just">
              <a:buNone/>
            </a:pPr>
            <a:endParaRPr lang="fr-FR" sz="2000" b="1" dirty="0" smtClean="0"/>
          </a:p>
          <a:p>
            <a:pPr algn="just">
              <a:buNone/>
            </a:pPr>
            <a:r>
              <a:rPr lang="fr-FR" sz="2000" b="1" dirty="0" smtClean="0"/>
              <a:t>	Environnementale            socioculturelle             Economique </a:t>
            </a:r>
          </a:p>
          <a:p>
            <a:pPr algn="just">
              <a:buNone/>
            </a:pPr>
            <a:r>
              <a:rPr lang="fr-FR" sz="2000" b="1" dirty="0" smtClean="0"/>
              <a:t>				</a:t>
            </a:r>
          </a:p>
          <a:p>
            <a:pPr algn="just">
              <a:buNone/>
            </a:pPr>
            <a:r>
              <a:rPr lang="fr-FR" sz="2000" b="1" dirty="0" smtClean="0"/>
              <a:t>				Capacité de Charge </a:t>
            </a:r>
          </a:p>
        </p:txBody>
      </p:sp>
      <p:sp>
        <p:nvSpPr>
          <p:cNvPr id="4" name="Espace réservé du pied de page 13"/>
          <p:cNvSpPr>
            <a:spLocks noGrp="1"/>
          </p:cNvSpPr>
          <p:nvPr>
            <p:ph type="ftr" sz="quarter" idx="4294967295"/>
          </p:nvPr>
        </p:nvSpPr>
        <p:spPr>
          <a:xfrm>
            <a:off x="251520" y="0"/>
            <a:ext cx="8496944" cy="365125"/>
          </a:xfrm>
          <a:prstGeom prst="rect">
            <a:avLst/>
          </a:prstGeom>
        </p:spPr>
        <p:txBody>
          <a:bodyPr/>
          <a:lstStyle/>
          <a:p>
            <a:r>
              <a:rPr lang="fr-FR" dirty="0" smtClean="0"/>
              <a:t>Tourisme Durable et Patrimoine                                                                                                                    DUT- MDME</a:t>
            </a:r>
            <a:endParaRPr lang="fr-F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70324" y="345671"/>
            <a:ext cx="7467600" cy="724942"/>
          </a:xfrm>
        </p:spPr>
        <p:txBody>
          <a:bodyPr/>
          <a:lstStyle/>
          <a:p>
            <a:pPr lvl="1" algn="ctr" rtl="0">
              <a:spcBef>
                <a:spcPct val="0"/>
              </a:spcBef>
            </a:pPr>
            <a:r>
              <a:rPr lang="fr-FR" sz="2500" b="1" cap="small" dirty="0" smtClean="0">
                <a:solidFill>
                  <a:schemeClr val="accent1">
                    <a:lumMod val="75000"/>
                  </a:schemeClr>
                </a:solidFill>
              </a:rPr>
              <a:t>I) Concepts clés: territoire et patrimoine</a:t>
            </a:r>
            <a:endParaRPr lang="fr-FR" sz="2500" b="1" cap="small" dirty="0">
              <a:solidFill>
                <a:schemeClr val="accent1">
                  <a:lumMod val="75000"/>
                </a:schemeClr>
              </a:solidFill>
            </a:endParaRPr>
          </a:p>
        </p:txBody>
      </p:sp>
      <p:sp>
        <p:nvSpPr>
          <p:cNvPr id="3" name="Espace réservé du contenu 2"/>
          <p:cNvSpPr>
            <a:spLocks noGrp="1"/>
          </p:cNvSpPr>
          <p:nvPr>
            <p:ph sz="quarter" idx="1"/>
          </p:nvPr>
        </p:nvSpPr>
        <p:spPr>
          <a:xfrm>
            <a:off x="539552" y="908720"/>
            <a:ext cx="8147248" cy="5349208"/>
          </a:xfrm>
        </p:spPr>
        <p:txBody>
          <a:bodyPr>
            <a:normAutofit/>
          </a:bodyPr>
          <a:lstStyle/>
          <a:p>
            <a:pPr algn="just">
              <a:buNone/>
            </a:pPr>
            <a:r>
              <a:rPr lang="fr-FR" sz="2000" dirty="0" smtClean="0"/>
              <a:t>		</a:t>
            </a:r>
            <a:r>
              <a:rPr lang="fr-FR" sz="1800" dirty="0" smtClean="0"/>
              <a:t>Ce module, à caractère introductif, approfondit le sens de deux concepts clés: territoire et patrimoine. Il réfléchit aussi à leur relation avec le tourisme et à leur utilité pour générer des initiatives liées au tourisme durable, qui, en définitive, est l’objectif final recherché par ce manuel. </a:t>
            </a:r>
          </a:p>
          <a:p>
            <a:pPr algn="just">
              <a:buNone/>
            </a:pPr>
            <a:endParaRPr lang="fr-FR" sz="1800" dirty="0" smtClean="0"/>
          </a:p>
          <a:p>
            <a:pPr algn="just">
              <a:buNone/>
            </a:pPr>
            <a:r>
              <a:rPr lang="fr-FR" sz="1800" dirty="0" smtClean="0"/>
              <a:t>		</a:t>
            </a:r>
            <a:r>
              <a:rPr lang="fr-FR" sz="2000" b="1" dirty="0" smtClean="0">
                <a:solidFill>
                  <a:schemeClr val="tx2">
                    <a:lumMod val="50000"/>
                  </a:schemeClr>
                </a:solidFill>
              </a:rPr>
              <a:t>1. Spatialité du phénomène touristique </a:t>
            </a:r>
            <a:endParaRPr lang="fr-FR" sz="1800" b="1" dirty="0" smtClean="0">
              <a:solidFill>
                <a:schemeClr val="tx2">
                  <a:lumMod val="50000"/>
                </a:schemeClr>
              </a:solidFill>
            </a:endParaRPr>
          </a:p>
          <a:p>
            <a:pPr algn="just">
              <a:buNone/>
            </a:pPr>
            <a:r>
              <a:rPr lang="fr-FR" sz="1800" b="1" dirty="0" smtClean="0"/>
              <a:t>		</a:t>
            </a:r>
            <a:r>
              <a:rPr lang="fr-FR" sz="1800" dirty="0" smtClean="0"/>
              <a:t>Le tourisme  est un concept et un phénomène complexe qui présente des manifestations diverses. L’activité touristique a une composante spatiale très importante, qui ne peut ni ne doit être oubliée, mais qui, au contraire, doit toujours être prise en compte. Non sans fondement, le territoire est la base sur laquelle se développe et a lieu cette activité, et constitue la matière première de nombreux éléments qui la composent. </a:t>
            </a:r>
          </a:p>
          <a:p>
            <a:pPr algn="just">
              <a:buNone/>
            </a:pPr>
            <a:r>
              <a:rPr lang="fr-FR" sz="1800" dirty="0" smtClean="0"/>
              <a:t>		La pratique touristique implique toujours, aussi court soit-il, un déplacement, un voyage dans l’espace, et c’est donc une des actions humaines les plus authentiquement territoriales. Elle a lieu sur un territoire concret et, elle s’alimente d’éléments qui en font partie, et a une incidence sur celui-ci, en se convertissant parfois en son principal trait ou marque d’identité. </a:t>
            </a:r>
          </a:p>
        </p:txBody>
      </p:sp>
      <p:sp>
        <p:nvSpPr>
          <p:cNvPr id="4" name="Espace réservé du pied de page 13"/>
          <p:cNvSpPr>
            <a:spLocks noGrp="1"/>
          </p:cNvSpPr>
          <p:nvPr>
            <p:ph type="ftr" sz="quarter" idx="4294967295"/>
          </p:nvPr>
        </p:nvSpPr>
        <p:spPr>
          <a:xfrm>
            <a:off x="251520" y="0"/>
            <a:ext cx="8496944" cy="365125"/>
          </a:xfrm>
          <a:prstGeom prst="rect">
            <a:avLst/>
          </a:prstGeom>
        </p:spPr>
        <p:txBody>
          <a:bodyPr/>
          <a:lstStyle/>
          <a:p>
            <a:r>
              <a:rPr lang="fr-FR" dirty="0" smtClean="0"/>
              <a:t>Tourisme Durable et Patrimoine                                                                                                                    DUT- MDME</a:t>
            </a:r>
            <a:endParaRPr lang="fr-F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476672"/>
            <a:ext cx="7467600" cy="724942"/>
          </a:xfrm>
        </p:spPr>
        <p:txBody>
          <a:bodyPr>
            <a:normAutofit/>
          </a:bodyPr>
          <a:lstStyle/>
          <a:p>
            <a:pPr lvl="1" algn="ctr" rtl="0">
              <a:spcBef>
                <a:spcPct val="0"/>
              </a:spcBef>
            </a:pPr>
            <a:r>
              <a:rPr kumimoji="0" lang="fr-FR" sz="2200" b="1" i="0" u="none" strike="noStrike" kern="1200" cap="none" spc="0" normalizeH="0" baseline="0" noProof="0" dirty="0" smtClean="0">
                <a:ln>
                  <a:noFill/>
                </a:ln>
                <a:solidFill>
                  <a:schemeClr val="tx2">
                    <a:lumMod val="75000"/>
                  </a:schemeClr>
                </a:solidFill>
                <a:effectLst/>
                <a:uLnTx/>
                <a:uFillTx/>
                <a:latin typeface="Calibri"/>
                <a:ea typeface="+mn-ea"/>
                <a:cs typeface="+mn-cs"/>
              </a:rPr>
              <a:t> </a:t>
            </a:r>
            <a:r>
              <a:rPr lang="fr-FR" sz="2200" b="1" kern="1200" dirty="0" smtClean="0">
                <a:solidFill>
                  <a:schemeClr val="tx2">
                    <a:lumMod val="75000"/>
                  </a:schemeClr>
                </a:solidFill>
                <a:latin typeface="Calibri"/>
                <a:ea typeface="+mn-ea"/>
                <a:cs typeface="+mn-cs"/>
              </a:rPr>
              <a:t>2.   Le Territoire </a:t>
            </a:r>
            <a:endParaRPr lang="fr-FR" sz="2500" b="1" cap="small" dirty="0">
              <a:solidFill>
                <a:schemeClr val="tx2">
                  <a:lumMod val="75000"/>
                </a:schemeClr>
              </a:solidFill>
            </a:endParaRPr>
          </a:p>
        </p:txBody>
      </p:sp>
      <p:sp>
        <p:nvSpPr>
          <p:cNvPr id="3" name="Espace réservé du contenu 2"/>
          <p:cNvSpPr>
            <a:spLocks noGrp="1"/>
          </p:cNvSpPr>
          <p:nvPr>
            <p:ph sz="quarter" idx="1"/>
          </p:nvPr>
        </p:nvSpPr>
        <p:spPr>
          <a:xfrm>
            <a:off x="395536" y="1196752"/>
            <a:ext cx="8147248" cy="5349208"/>
          </a:xfrm>
        </p:spPr>
        <p:txBody>
          <a:bodyPr>
            <a:normAutofit/>
          </a:bodyPr>
          <a:lstStyle/>
          <a:p>
            <a:pPr marL="725488" indent="-195263" algn="just">
              <a:buNone/>
              <a:tabLst>
                <a:tab pos="1076325" algn="l"/>
              </a:tabLst>
            </a:pPr>
            <a:r>
              <a:rPr lang="fr-FR" sz="2200" dirty="0" smtClean="0"/>
              <a:t>	</a:t>
            </a:r>
            <a:r>
              <a:rPr lang="fr-FR" sz="2000" b="1" dirty="0" smtClean="0">
                <a:solidFill>
                  <a:schemeClr val="tx2">
                    <a:lumMod val="50000"/>
                  </a:schemeClr>
                </a:solidFill>
              </a:rPr>
              <a:t>	</a:t>
            </a:r>
            <a:r>
              <a:rPr lang="fr-FR" sz="2000" dirty="0" smtClean="0"/>
              <a:t> « Un espace transformé par le travail humain ». D'après, le territoire est défini comme un espace géographique qualifié par une appartenance juridique (territoire national), une particularité naturelle (territoire montagneux) ou culturelle (territoire linguistique). </a:t>
            </a:r>
          </a:p>
          <a:p>
            <a:pPr marL="725488" indent="-195263" algn="just">
              <a:buNone/>
              <a:tabLst>
                <a:tab pos="1076325" algn="l"/>
              </a:tabLst>
            </a:pPr>
            <a:r>
              <a:rPr lang="fr-FR" sz="2000" dirty="0" smtClean="0"/>
              <a:t>		Dans ce dernier cas, le terme de zone pourrait lui être préféré. On trouve une multitude d’autres définitions pour le </a:t>
            </a:r>
            <a:r>
              <a:rPr lang="fr-FR" sz="2000" dirty="0" smtClean="0">
                <a:hlinkClick r:id="rId2" tooltip="Concept (philosophie)"/>
              </a:rPr>
              <a:t>concept</a:t>
            </a:r>
            <a:r>
              <a:rPr lang="fr-FR" sz="2000" dirty="0" smtClean="0"/>
              <a:t> de territoire qui ne dépendent pas de l’angle d’approche et de l’époque des </a:t>
            </a:r>
            <a:r>
              <a:rPr lang="fr-FR" sz="2000" dirty="0" smtClean="0">
                <a:hlinkClick r:id="rId3" tooltip="Paradigme"/>
              </a:rPr>
              <a:t>paradigmes</a:t>
            </a:r>
            <a:r>
              <a:rPr lang="fr-FR" sz="2000" dirty="0" smtClean="0"/>
              <a:t> géographiques étudiés.</a:t>
            </a:r>
          </a:p>
          <a:p>
            <a:pPr marL="725488" indent="-195263" algn="just">
              <a:buNone/>
              <a:tabLst>
                <a:tab pos="1076325" algn="l"/>
              </a:tabLst>
            </a:pPr>
            <a:r>
              <a:rPr lang="fr-FR" sz="2000" dirty="0" smtClean="0"/>
              <a:t>		Ces deux derniers termes sont utilisés en fonction du type de territoire dont ils forment le périmètre. Par exemple, un territoire politique ou une subdivision administrative sont délimités par une frontière alors qu'un territoire naturel est circonscrit par une limite, terme moins juridique.</a:t>
            </a:r>
          </a:p>
          <a:p>
            <a:pPr algn="just">
              <a:buNone/>
              <a:tabLst>
                <a:tab pos="1076325" algn="l"/>
              </a:tabLst>
            </a:pPr>
            <a:r>
              <a:rPr lang="fr-FR" sz="2000" dirty="0" smtClean="0"/>
              <a:t>		</a:t>
            </a:r>
          </a:p>
        </p:txBody>
      </p:sp>
      <p:sp>
        <p:nvSpPr>
          <p:cNvPr id="4" name="Espace réservé du pied de page 13"/>
          <p:cNvSpPr>
            <a:spLocks noGrp="1"/>
          </p:cNvSpPr>
          <p:nvPr>
            <p:ph type="ftr" sz="quarter" idx="4294967295"/>
          </p:nvPr>
        </p:nvSpPr>
        <p:spPr>
          <a:xfrm>
            <a:off x="251520" y="0"/>
            <a:ext cx="8496944" cy="365125"/>
          </a:xfrm>
          <a:prstGeom prst="rect">
            <a:avLst/>
          </a:prstGeom>
        </p:spPr>
        <p:txBody>
          <a:bodyPr/>
          <a:lstStyle/>
          <a:p>
            <a:r>
              <a:rPr lang="fr-FR" dirty="0" smtClean="0"/>
              <a:t>Tourisme Durable et Patrimoine                                                                                                                    DUT- MDME</a:t>
            </a:r>
            <a:endParaRPr lang="fr-F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476672"/>
            <a:ext cx="7467600" cy="724942"/>
          </a:xfrm>
        </p:spPr>
        <p:txBody>
          <a:bodyPr>
            <a:normAutofit/>
          </a:bodyPr>
          <a:lstStyle/>
          <a:p>
            <a:pPr lvl="1" algn="ctr" rtl="0">
              <a:spcBef>
                <a:spcPct val="0"/>
              </a:spcBef>
            </a:pPr>
            <a:r>
              <a:rPr lang="fr-FR" sz="2200" b="1" kern="1200" dirty="0" smtClean="0">
                <a:solidFill>
                  <a:schemeClr val="tx2">
                    <a:lumMod val="75000"/>
                  </a:schemeClr>
                </a:solidFill>
                <a:latin typeface="Calibri"/>
                <a:ea typeface="+mn-ea"/>
                <a:cs typeface="+mn-cs"/>
              </a:rPr>
              <a:t>  Territoire:  Nature et culture </a:t>
            </a:r>
            <a:endParaRPr lang="fr-FR" sz="2500" b="1" cap="small" dirty="0">
              <a:solidFill>
                <a:schemeClr val="tx2">
                  <a:lumMod val="75000"/>
                </a:schemeClr>
              </a:solidFill>
            </a:endParaRPr>
          </a:p>
        </p:txBody>
      </p:sp>
      <p:sp>
        <p:nvSpPr>
          <p:cNvPr id="4" name="Espace réservé du pied de page 13"/>
          <p:cNvSpPr>
            <a:spLocks noGrp="1"/>
          </p:cNvSpPr>
          <p:nvPr>
            <p:ph type="ftr" sz="quarter" idx="4294967295"/>
          </p:nvPr>
        </p:nvSpPr>
        <p:spPr>
          <a:xfrm>
            <a:off x="251520" y="0"/>
            <a:ext cx="8496944" cy="365125"/>
          </a:xfrm>
          <a:prstGeom prst="rect">
            <a:avLst/>
          </a:prstGeom>
        </p:spPr>
        <p:txBody>
          <a:bodyPr/>
          <a:lstStyle/>
          <a:p>
            <a:r>
              <a:rPr lang="fr-FR" dirty="0" smtClean="0"/>
              <a:t>Tourisme Durable et Patrimoine                                                                                                                    DUT- MDME</a:t>
            </a:r>
            <a:endParaRPr lang="fr-FR" dirty="0"/>
          </a:p>
        </p:txBody>
      </p:sp>
      <p:sp>
        <p:nvSpPr>
          <p:cNvPr id="6" name="Espace réservé du contenu 5"/>
          <p:cNvSpPr>
            <a:spLocks noGrp="1"/>
          </p:cNvSpPr>
          <p:nvPr>
            <p:ph idx="1"/>
          </p:nvPr>
        </p:nvSpPr>
        <p:spPr>
          <a:xfrm>
            <a:off x="323528" y="1196752"/>
            <a:ext cx="8229600" cy="5040560"/>
          </a:xfrm>
        </p:spPr>
        <p:txBody>
          <a:bodyPr>
            <a:noAutofit/>
          </a:bodyPr>
          <a:lstStyle/>
          <a:p>
            <a:pPr algn="just">
              <a:buNone/>
            </a:pPr>
            <a:r>
              <a:rPr lang="fr-FR" sz="1800" dirty="0" smtClean="0"/>
              <a:t>		On propose trois définitions générales qui illustrent les grandes conceptions du territoire au sein de la géographie:</a:t>
            </a:r>
          </a:p>
          <a:p>
            <a:pPr algn="just">
              <a:buNone/>
            </a:pPr>
            <a:r>
              <a:rPr lang="fr-FR" sz="1800" dirty="0" smtClean="0"/>
              <a:t>		1. le territoire comme « espace à métrique topographique ». Neuf sous-définitions permettent d'expliquer la manière dont cette définition évolue dans le temps :</a:t>
            </a:r>
          </a:p>
          <a:p>
            <a:pPr marL="800100" lvl="1" indent="-342900" algn="just">
              <a:buFont typeface="+mj-lt"/>
              <a:buAutoNum type="arabicParenR"/>
            </a:pPr>
            <a:r>
              <a:rPr lang="fr-FR" sz="1800" dirty="0" smtClean="0"/>
              <a:t>Pendant longtemps, la notion de territoire est mise de côté au profit de celle d'espace qui semble plus savante.</a:t>
            </a:r>
          </a:p>
          <a:p>
            <a:pPr marL="800100" lvl="1" indent="-342900" algn="just">
              <a:buFont typeface="+mj-lt"/>
              <a:buAutoNum type="arabicParenR"/>
            </a:pPr>
            <a:r>
              <a:rPr lang="fr-FR" sz="1800" dirty="0" smtClean="0"/>
              <a:t>Territoire devient ensuite (et jusqu'à récemment) synonyme d'espace. Le terme de territoire est préféré par ceux qui souhaitent apporter un sens non exclusivement géographique.</a:t>
            </a:r>
          </a:p>
          <a:p>
            <a:pPr marL="800100" lvl="1" indent="-342900" algn="just">
              <a:buFont typeface="+mj-lt"/>
              <a:buAutoNum type="arabicParenR"/>
            </a:pPr>
            <a:r>
              <a:rPr lang="fr-FR" sz="1800" dirty="0" smtClean="0"/>
              <a:t>Depuis peu, le terme est utilisé comme synonyme de lieu par l'économie et la science politique.</a:t>
            </a:r>
          </a:p>
          <a:p>
            <a:pPr marL="800100" lvl="1" indent="-342900" algn="just">
              <a:buFont typeface="+mj-lt"/>
              <a:buAutoNum type="arabicParenR"/>
            </a:pPr>
            <a:r>
              <a:rPr lang="fr-FR" sz="1800" dirty="0" smtClean="0"/>
              <a:t>Dans le sens privilégié en science politique et selon son utilisation la plus ancienne, le territoire, à travers des frontières définissant un dedans et un dehors par rapport à un État, sert à définir un espace contrôlé-borné.</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476672"/>
            <a:ext cx="7467600" cy="724942"/>
          </a:xfrm>
        </p:spPr>
        <p:txBody>
          <a:bodyPr>
            <a:normAutofit/>
          </a:bodyPr>
          <a:lstStyle/>
          <a:p>
            <a:pPr lvl="1" algn="ctr" rtl="0">
              <a:spcBef>
                <a:spcPct val="0"/>
              </a:spcBef>
            </a:pPr>
            <a:r>
              <a:rPr lang="fr-FR" sz="2200" b="1" kern="1200" dirty="0" smtClean="0">
                <a:solidFill>
                  <a:schemeClr val="tx2">
                    <a:lumMod val="75000"/>
                  </a:schemeClr>
                </a:solidFill>
                <a:latin typeface="Calibri"/>
                <a:ea typeface="+mn-ea"/>
                <a:cs typeface="+mn-cs"/>
              </a:rPr>
              <a:t>  Territoire:  Nature et culture </a:t>
            </a:r>
            <a:endParaRPr lang="fr-FR" sz="2500" b="1" cap="small" dirty="0">
              <a:solidFill>
                <a:schemeClr val="tx2">
                  <a:lumMod val="75000"/>
                </a:schemeClr>
              </a:solidFill>
            </a:endParaRPr>
          </a:p>
        </p:txBody>
      </p:sp>
      <p:sp>
        <p:nvSpPr>
          <p:cNvPr id="4" name="Espace réservé du pied de page 13"/>
          <p:cNvSpPr>
            <a:spLocks noGrp="1"/>
          </p:cNvSpPr>
          <p:nvPr>
            <p:ph type="ftr" sz="quarter" idx="4294967295"/>
          </p:nvPr>
        </p:nvSpPr>
        <p:spPr>
          <a:xfrm>
            <a:off x="251520" y="0"/>
            <a:ext cx="8496944" cy="365125"/>
          </a:xfrm>
          <a:prstGeom prst="rect">
            <a:avLst/>
          </a:prstGeom>
        </p:spPr>
        <p:txBody>
          <a:bodyPr/>
          <a:lstStyle/>
          <a:p>
            <a:r>
              <a:rPr lang="fr-FR" dirty="0" smtClean="0"/>
              <a:t>Tourisme Durable et Patrimoine                                                                                                                    DUT- MDME</a:t>
            </a:r>
            <a:endParaRPr lang="fr-FR" dirty="0"/>
          </a:p>
        </p:txBody>
      </p:sp>
      <p:sp>
        <p:nvSpPr>
          <p:cNvPr id="6" name="Espace réservé du contenu 5"/>
          <p:cNvSpPr>
            <a:spLocks noGrp="1"/>
          </p:cNvSpPr>
          <p:nvPr>
            <p:ph idx="1"/>
          </p:nvPr>
        </p:nvSpPr>
        <p:spPr>
          <a:xfrm>
            <a:off x="323528" y="1196752"/>
            <a:ext cx="8229600" cy="5040560"/>
          </a:xfrm>
        </p:spPr>
        <p:txBody>
          <a:bodyPr>
            <a:noAutofit/>
          </a:bodyPr>
          <a:lstStyle/>
          <a:p>
            <a:pPr algn="just">
              <a:buNone/>
            </a:pPr>
            <a:r>
              <a:rPr lang="fr-FR" sz="1800" dirty="0" smtClean="0"/>
              <a:t>	6) Dans le sens biologique ou ethnographique, le territoire désigne un espace protégé par un groupe qui peut l'avoir obtenu de manière violente et qui a le contrôle sur celui-ci.</a:t>
            </a:r>
          </a:p>
          <a:p>
            <a:pPr algn="just">
              <a:buNone/>
            </a:pPr>
            <a:r>
              <a:rPr lang="fr-FR" sz="1800" dirty="0" smtClean="0"/>
              <a:t>	7) À partir de la définition précédente, le terme est parfois généralisé par des géographes pour désigner un espace approprié par identification ou par possession.</a:t>
            </a:r>
          </a:p>
          <a:p>
            <a:pPr algn="just">
              <a:buNone/>
            </a:pPr>
            <a:r>
              <a:rPr lang="fr-FR" sz="1800" dirty="0" smtClean="0"/>
              <a:t>	8) Le territoire pourrait désigner la période la plus récente de l'histoire de la géographie. La notion désignerait alors le fait de prendre en compte, en géographie, les espaces vécus. Dans cette acceptation, le territoire n'est plus synonyme d'espace.</a:t>
            </a:r>
          </a:p>
          <a:p>
            <a:pPr algn="just">
              <a:buNone/>
            </a:pPr>
            <a:r>
              <a:rPr lang="fr-FR" sz="1800" dirty="0" smtClean="0"/>
              <a:t>	9) La manière la plus pertinente d'appréhender le territoire comme espace à métrique topographique est de le lier au réseau parce que cela permet de pendre en compte les phénomènes qui dépassent un territoire borné et donc de mieux comprendre les liens entre le territoire et ses composantes</a:t>
            </a:r>
            <a:endParaRPr lang="fr-FR" sz="1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476672"/>
            <a:ext cx="7467600" cy="724942"/>
          </a:xfrm>
        </p:spPr>
        <p:txBody>
          <a:bodyPr>
            <a:normAutofit/>
          </a:bodyPr>
          <a:lstStyle/>
          <a:p>
            <a:pPr lvl="1" algn="ctr" rtl="0">
              <a:spcBef>
                <a:spcPct val="0"/>
              </a:spcBef>
            </a:pPr>
            <a:r>
              <a:rPr lang="fr-FR" sz="2200" b="1" kern="1200" dirty="0" smtClean="0">
                <a:solidFill>
                  <a:schemeClr val="tx2">
                    <a:lumMod val="75000"/>
                  </a:schemeClr>
                </a:solidFill>
                <a:latin typeface="Calibri"/>
                <a:ea typeface="+mn-ea"/>
                <a:cs typeface="+mn-cs"/>
              </a:rPr>
              <a:t>  Territoire:  Nature et culture </a:t>
            </a:r>
            <a:endParaRPr lang="fr-FR" sz="2500" b="1" cap="small" dirty="0">
              <a:solidFill>
                <a:schemeClr val="tx2">
                  <a:lumMod val="75000"/>
                </a:schemeClr>
              </a:solidFill>
            </a:endParaRPr>
          </a:p>
        </p:txBody>
      </p:sp>
      <p:sp>
        <p:nvSpPr>
          <p:cNvPr id="4" name="Espace réservé du pied de page 13"/>
          <p:cNvSpPr>
            <a:spLocks noGrp="1"/>
          </p:cNvSpPr>
          <p:nvPr>
            <p:ph type="ftr" sz="quarter" idx="4294967295"/>
          </p:nvPr>
        </p:nvSpPr>
        <p:spPr>
          <a:xfrm>
            <a:off x="251520" y="0"/>
            <a:ext cx="8496944" cy="365125"/>
          </a:xfrm>
          <a:prstGeom prst="rect">
            <a:avLst/>
          </a:prstGeom>
        </p:spPr>
        <p:txBody>
          <a:bodyPr/>
          <a:lstStyle/>
          <a:p>
            <a:r>
              <a:rPr lang="fr-FR" dirty="0" smtClean="0"/>
              <a:t>Tourisme Durable et Patrimoine                                                                                                                    DUT- MDME</a:t>
            </a:r>
            <a:endParaRPr lang="fr-FR" dirty="0"/>
          </a:p>
        </p:txBody>
      </p:sp>
      <p:sp>
        <p:nvSpPr>
          <p:cNvPr id="6" name="Espace réservé du contenu 5"/>
          <p:cNvSpPr>
            <a:spLocks noGrp="1"/>
          </p:cNvSpPr>
          <p:nvPr>
            <p:ph idx="1"/>
          </p:nvPr>
        </p:nvSpPr>
        <p:spPr>
          <a:xfrm>
            <a:off x="323528" y="1196752"/>
            <a:ext cx="8229600" cy="5040560"/>
          </a:xfrm>
        </p:spPr>
        <p:txBody>
          <a:bodyPr>
            <a:noAutofit/>
          </a:bodyPr>
          <a:lstStyle/>
          <a:p>
            <a:pPr algn="just">
              <a:buNone/>
            </a:pPr>
            <a:r>
              <a:rPr lang="fr-FR" sz="1800" dirty="0" smtClean="0"/>
              <a:t>		 2. </a:t>
            </a:r>
            <a:r>
              <a:rPr lang="fr-FR" sz="2000" dirty="0" smtClean="0"/>
              <a:t>Le territoire est un « agencement de ressources matérielles et symboliques capables de structurer les conditions pratiques de l'existence d'un individu ou d'un collectif social et d'informer en retour cet individu ou ce collectif sur sa propre identité ». </a:t>
            </a:r>
          </a:p>
          <a:p>
            <a:pPr algn="just">
              <a:buNone/>
            </a:pPr>
            <a:r>
              <a:rPr lang="fr-FR" sz="2000" dirty="0" smtClean="0"/>
              <a:t>		Les enjeux de cette définition sont liés aux questions de matérialité, d’appropriation, de configuration spatiale et d’autoréférence. Cette dernière part de la construction symbolique de la vision du monde et le territoire acquiert alors une valeur symbolique en référence à l’individu ou au groupe qui l’a construit. </a:t>
            </a:r>
          </a:p>
          <a:p>
            <a:pPr algn="just">
              <a:buNone/>
            </a:pPr>
            <a:r>
              <a:rPr lang="fr-FR" sz="2000" dirty="0" smtClean="0"/>
              <a:t>		Actuellement, on observe que l’idée de représentation tend à prendre le pas sur celle de matérialité du territoire.</a:t>
            </a:r>
          </a:p>
          <a:p>
            <a:pPr algn="just">
              <a:buNone/>
            </a:pPr>
            <a:r>
              <a:rPr lang="fr-FR" sz="2000" dirty="0" smtClean="0"/>
              <a:t>		3. Le territoire est « toute portion humanisée de la surface terrestre ». Il est l’interface entre nature et culture. Le territoire est alors le décor où se déroulent les activités humaines.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64704"/>
            <a:ext cx="8229600" cy="652934"/>
          </a:xfrm>
        </p:spPr>
        <p:txBody>
          <a:bodyPr>
            <a:noAutofit/>
          </a:bodyPr>
          <a:lstStyle/>
          <a:p>
            <a:r>
              <a:rPr lang="fr-FR" sz="2000" b="1" dirty="0" smtClean="0"/>
              <a:t>Le territoire en géographie politique</a:t>
            </a:r>
            <a:br>
              <a:rPr lang="fr-FR" sz="2000" b="1" dirty="0" smtClean="0"/>
            </a:br>
            <a:endParaRPr lang="fr-FR" sz="2000" dirty="0"/>
          </a:p>
        </p:txBody>
      </p:sp>
      <p:sp>
        <p:nvSpPr>
          <p:cNvPr id="3" name="Espace réservé du contenu 2"/>
          <p:cNvSpPr>
            <a:spLocks noGrp="1"/>
          </p:cNvSpPr>
          <p:nvPr>
            <p:ph idx="1"/>
          </p:nvPr>
        </p:nvSpPr>
        <p:spPr/>
        <p:txBody>
          <a:bodyPr>
            <a:normAutofit/>
          </a:bodyPr>
          <a:lstStyle/>
          <a:p>
            <a:pPr>
              <a:buNone/>
            </a:pPr>
            <a:r>
              <a:rPr lang="fr-FR" sz="2000" dirty="0" smtClean="0"/>
              <a:t>		En </a:t>
            </a:r>
            <a:r>
              <a:rPr lang="fr-FR" sz="2000" dirty="0" smtClean="0">
                <a:hlinkClick r:id="rId2" tooltip="Géographie politique"/>
              </a:rPr>
              <a:t>géographie politique</a:t>
            </a:r>
            <a:r>
              <a:rPr lang="fr-FR" sz="2000" dirty="0" smtClean="0"/>
              <a:t>, le territoire est défini en se concentrant sur les rapports de pouvoir et leurs transcriptions dans l'espace. On peut servir à illustrer l'acception de la notion en géographie politique : « […] le territoire désigne à la fois une circonscription politique et l'espace de vie d'un groupe [… qui] cherche à en maîtriser l'usage à son seul avantage […] ».</a:t>
            </a:r>
          </a:p>
          <a:p>
            <a:pPr>
              <a:buNone/>
            </a:pPr>
            <a:r>
              <a:rPr lang="fr-FR" sz="2000" dirty="0" smtClean="0"/>
              <a:t>		 Cette définition est utile pour la compréhension du terme en géographie politique mais il est important de critiquer par rapport à cette définition qui n’est, selon elle, plus d’actualité, notamment en ce qui concerne l’idée qu’à chaque groupe correspond un territoire.</a:t>
            </a:r>
          </a:p>
        </p:txBody>
      </p:sp>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2689</TotalTime>
  <Words>769</Words>
  <Application>Microsoft Office PowerPoint</Application>
  <PresentationFormat>Affichage à l'écran (4:3)</PresentationFormat>
  <Paragraphs>113</Paragraphs>
  <Slides>18</Slides>
  <Notes>0</Notes>
  <HiddenSlides>0</HiddenSlides>
  <MMClips>0</MMClips>
  <ScaleCrop>false</ScaleCrop>
  <HeadingPairs>
    <vt:vector size="4" baseType="variant">
      <vt:variant>
        <vt:lpstr>Thème</vt:lpstr>
      </vt:variant>
      <vt:variant>
        <vt:i4>1</vt:i4>
      </vt:variant>
      <vt:variant>
        <vt:lpstr>Titres des diapositives</vt:lpstr>
      </vt:variant>
      <vt:variant>
        <vt:i4>18</vt:i4>
      </vt:variant>
    </vt:vector>
  </HeadingPairs>
  <TitlesOfParts>
    <vt:vector size="19" baseType="lpstr">
      <vt:lpstr>Thème Office</vt:lpstr>
      <vt:lpstr>4. Analyse du territoire touristique</vt:lpstr>
      <vt:lpstr>4. Analyse du territoire touristique</vt:lpstr>
      <vt:lpstr>4. Analyse du territoire touristique</vt:lpstr>
      <vt:lpstr>I) Concepts clés: territoire et patrimoine</vt:lpstr>
      <vt:lpstr> 2.   Le Territoire </vt:lpstr>
      <vt:lpstr>  Territoire:  Nature et culture </vt:lpstr>
      <vt:lpstr>  Territoire:  Nature et culture </vt:lpstr>
      <vt:lpstr>  Territoire:  Nature et culture </vt:lpstr>
      <vt:lpstr>Le territoire en géographie politique </vt:lpstr>
      <vt:lpstr>Le territoire en géopolitique </vt:lpstr>
      <vt:lpstr>Le territoire en géographie culturelle</vt:lpstr>
      <vt:lpstr>2. Le territoire : nature et culture </vt:lpstr>
      <vt:lpstr>3. Le territoire, c’est un patrimoine</vt:lpstr>
      <vt:lpstr>Diapositive 14</vt:lpstr>
      <vt:lpstr>a. L’analyse du territoire </vt:lpstr>
      <vt:lpstr>Quel est le territoire objet de l’étude? </vt:lpstr>
      <vt:lpstr>Quels éléments faut-il étudier pour connaitre un territoire? </vt:lpstr>
      <vt:lpstr>Sources d’information et méthodes d’obtention des données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Concepts et définitions </dc:title>
  <dc:creator>mes documents</dc:creator>
  <cp:lastModifiedBy>mes documents</cp:lastModifiedBy>
  <cp:revision>191</cp:revision>
  <dcterms:created xsi:type="dcterms:W3CDTF">2020-01-29T19:53:20Z</dcterms:created>
  <dcterms:modified xsi:type="dcterms:W3CDTF">2020-03-11T22:35:13Z</dcterms:modified>
</cp:coreProperties>
</file>